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6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7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8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9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10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11.xml" ContentType="application/vnd.openxmlformats-officedocument.theme+xml"/>
  <Override PartName="/ppt/slideLayouts/slideLayout34.xml" ContentType="application/vnd.openxmlformats-officedocument.presentationml.slideLayout+xml"/>
  <Override PartName="/ppt/theme/theme12.xml" ContentType="application/vnd.openxmlformats-officedocument.theme+xml"/>
  <Override PartName="/ppt/slideLayouts/slideLayout35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85" r:id="rId2"/>
    <p:sldMasterId id="2147483671" r:id="rId3"/>
    <p:sldMasterId id="2147483797" r:id="rId4"/>
    <p:sldMasterId id="2147483799" r:id="rId5"/>
    <p:sldMasterId id="2147483662" r:id="rId6"/>
    <p:sldMasterId id="2147483664" r:id="rId7"/>
    <p:sldMasterId id="2147483666" r:id="rId8"/>
    <p:sldMasterId id="2147483716" r:id="rId9"/>
    <p:sldMasterId id="2147483680" r:id="rId10"/>
    <p:sldMasterId id="2147483720" r:id="rId11"/>
    <p:sldMasterId id="2147483801" r:id="rId12"/>
    <p:sldMasterId id="2147483803" r:id="rId13"/>
  </p:sldMasterIdLst>
  <p:notesMasterIdLst>
    <p:notesMasterId r:id="rId48"/>
  </p:notesMasterIdLst>
  <p:sldIdLst>
    <p:sldId id="269" r:id="rId14"/>
    <p:sldId id="288" r:id="rId15"/>
    <p:sldId id="289" r:id="rId16"/>
    <p:sldId id="296" r:id="rId17"/>
    <p:sldId id="291" r:id="rId18"/>
    <p:sldId id="292" r:id="rId19"/>
    <p:sldId id="297" r:id="rId20"/>
    <p:sldId id="311" r:id="rId21"/>
    <p:sldId id="301" r:id="rId22"/>
    <p:sldId id="298" r:id="rId23"/>
    <p:sldId id="318" r:id="rId24"/>
    <p:sldId id="319" r:id="rId25"/>
    <p:sldId id="324" r:id="rId26"/>
    <p:sldId id="271" r:id="rId27"/>
    <p:sldId id="321" r:id="rId28"/>
    <p:sldId id="273" r:id="rId29"/>
    <p:sldId id="312" r:id="rId30"/>
    <p:sldId id="295" r:id="rId31"/>
    <p:sldId id="286" r:id="rId32"/>
    <p:sldId id="285" r:id="rId33"/>
    <p:sldId id="304" r:id="rId34"/>
    <p:sldId id="307" r:id="rId35"/>
    <p:sldId id="310" r:id="rId36"/>
    <p:sldId id="325" r:id="rId37"/>
    <p:sldId id="327" r:id="rId38"/>
    <p:sldId id="322" r:id="rId39"/>
    <p:sldId id="323" r:id="rId40"/>
    <p:sldId id="317" r:id="rId41"/>
    <p:sldId id="315" r:id="rId42"/>
    <p:sldId id="314" r:id="rId43"/>
    <p:sldId id="316" r:id="rId44"/>
    <p:sldId id="293" r:id="rId45"/>
    <p:sldId id="294" r:id="rId46"/>
    <p:sldId id="283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3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79" autoAdjust="0"/>
    <p:restoredTop sz="94660"/>
  </p:normalViewPr>
  <p:slideViewPr>
    <p:cSldViewPr snapToGrid="0">
      <p:cViewPr varScale="1">
        <p:scale>
          <a:sx n="66" d="100"/>
          <a:sy n="66" d="100"/>
        </p:scale>
        <p:origin x="53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9" Type="http://schemas.openxmlformats.org/officeDocument/2006/relationships/slide" Target="slides/slide26.xml"/><Relationship Id="rId21" Type="http://schemas.openxmlformats.org/officeDocument/2006/relationships/slide" Target="slides/slide8.xml"/><Relationship Id="rId34" Type="http://schemas.openxmlformats.org/officeDocument/2006/relationships/slide" Target="slides/slide21.xml"/><Relationship Id="rId42" Type="http://schemas.openxmlformats.org/officeDocument/2006/relationships/slide" Target="slides/slide29.xml"/><Relationship Id="rId47" Type="http://schemas.openxmlformats.org/officeDocument/2006/relationships/slide" Target="slides/slide34.xml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9" Type="http://schemas.openxmlformats.org/officeDocument/2006/relationships/slide" Target="slides/slide1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40" Type="http://schemas.openxmlformats.org/officeDocument/2006/relationships/slide" Target="slides/slide27.xml"/><Relationship Id="rId45" Type="http://schemas.openxmlformats.org/officeDocument/2006/relationships/slide" Target="slides/slide32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49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4" Type="http://schemas.openxmlformats.org/officeDocument/2006/relationships/slide" Target="slides/slide31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Relationship Id="rId43" Type="http://schemas.openxmlformats.org/officeDocument/2006/relationships/slide" Target="slides/slide30.xml"/><Relationship Id="rId48" Type="http://schemas.openxmlformats.org/officeDocument/2006/relationships/notesMaster" Target="notesMasters/notesMaster1.xml"/><Relationship Id="rId8" Type="http://schemas.openxmlformats.org/officeDocument/2006/relationships/slideMaster" Target="slideMasters/slideMaster8.xml"/><Relationship Id="rId51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slide" Target="slides/slide25.xml"/><Relationship Id="rId46" Type="http://schemas.openxmlformats.org/officeDocument/2006/relationships/slide" Target="slides/slide33.xml"/><Relationship Id="rId20" Type="http://schemas.openxmlformats.org/officeDocument/2006/relationships/slide" Target="slides/slide7.xml"/><Relationship Id="rId41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72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8E318-BCD2-4CDD-8849-4E2BAC8390BD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B1AC98-E081-40BA-B605-F7D71F232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49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Standard Brand Template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  <a:latin typeface="Arial Rounded MT Bold" panose="020F07040305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6944" y="5396573"/>
            <a:ext cx="951768" cy="5964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6DC0E8-248F-8A40-99D7-ADCA6E288AD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2618" y="5392833"/>
            <a:ext cx="590693" cy="7235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056C92-7D6E-6645-AFA7-DB324CC5CA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0311" y="5425553"/>
            <a:ext cx="819633" cy="68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822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1339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CM Brand Template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3A6"/>
                </a:solidFill>
                <a:latin typeface="Arial Rounded MT Bold" panose="020F07040305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63A6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426" y="6059002"/>
            <a:ext cx="951768" cy="5964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4C4529-C579-1E4B-ACE7-4CDB84038B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00" y="6037442"/>
            <a:ext cx="590693" cy="7235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249956-FE0D-CD4B-946E-5734FFA518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793" y="6020004"/>
            <a:ext cx="819633" cy="68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5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063A6"/>
                </a:solidFill>
              </a:defRPr>
            </a:lvl1pPr>
            <a:lvl2pPr>
              <a:defRPr>
                <a:solidFill>
                  <a:srgbClr val="0063A6"/>
                </a:solidFill>
              </a:defRPr>
            </a:lvl2pPr>
            <a:lvl3pPr>
              <a:defRPr>
                <a:solidFill>
                  <a:srgbClr val="0063A6"/>
                </a:solidFill>
              </a:defRPr>
            </a:lvl3pPr>
            <a:lvl4pPr>
              <a:defRPr>
                <a:solidFill>
                  <a:srgbClr val="0063A6"/>
                </a:solidFill>
              </a:defRPr>
            </a:lvl4pPr>
            <a:lvl5pPr>
              <a:defRPr>
                <a:solidFill>
                  <a:srgbClr val="0063A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705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3966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63A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rgbClr val="0063A6"/>
                </a:solidFill>
              </a:defRPr>
            </a:lvl1pPr>
            <a:lvl2pPr>
              <a:defRPr>
                <a:solidFill>
                  <a:srgbClr val="0063A6"/>
                </a:solidFill>
              </a:defRPr>
            </a:lvl2pPr>
            <a:lvl3pPr>
              <a:defRPr>
                <a:solidFill>
                  <a:srgbClr val="0063A6"/>
                </a:solidFill>
              </a:defRPr>
            </a:lvl3pPr>
            <a:lvl4pPr>
              <a:defRPr>
                <a:solidFill>
                  <a:srgbClr val="0063A6"/>
                </a:solidFill>
              </a:defRPr>
            </a:lvl4pPr>
            <a:lvl5pPr>
              <a:defRPr>
                <a:solidFill>
                  <a:srgbClr val="0063A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63A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rgbClr val="0063A6"/>
                </a:solidFill>
              </a:defRPr>
            </a:lvl1pPr>
            <a:lvl2pPr>
              <a:defRPr>
                <a:solidFill>
                  <a:srgbClr val="0063A6"/>
                </a:solidFill>
              </a:defRPr>
            </a:lvl2pPr>
            <a:lvl3pPr>
              <a:defRPr>
                <a:solidFill>
                  <a:srgbClr val="0063A6"/>
                </a:solidFill>
              </a:defRPr>
            </a:lvl3pPr>
            <a:lvl4pPr>
              <a:defRPr>
                <a:solidFill>
                  <a:srgbClr val="0063A6"/>
                </a:solidFill>
              </a:defRPr>
            </a:lvl4pPr>
            <a:lvl5pPr>
              <a:defRPr>
                <a:solidFill>
                  <a:srgbClr val="0063A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4001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6318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6511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347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6944" y="5396573"/>
            <a:ext cx="951768" cy="5964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045230-DCF4-E747-96FA-AC5D19B9E1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2618" y="5392833"/>
            <a:ext cx="590693" cy="7235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2F6673-0CF8-884F-8C77-86D4B6CC74C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0311" y="5425553"/>
            <a:ext cx="819633" cy="68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4152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72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8366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3A6"/>
                </a:solidFill>
                <a:latin typeface="Arial Rounded MT Bold" panose="020F07040305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2611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5958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8630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3A6"/>
                </a:solidFill>
                <a:latin typeface="Arial Rounded MT Bold" panose="020F07040305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2611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5958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324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3A6"/>
                </a:solidFill>
                <a:latin typeface="Arial Rounded MT Bold" panose="020F07040305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6832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288047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5327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3A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0687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28804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606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3A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1488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28804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364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3A6"/>
                </a:solidFill>
                <a:latin typeface="Arial Rounded MT Bold" panose="020F07040305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0136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28804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802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0278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3A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5291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28804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84211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3A6"/>
                </a:solidFill>
                <a:latin typeface="Arial Rounded MT Bold" panose="020F07040305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460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0063A6"/>
                </a:solidFill>
                <a:latin typeface="Arial Rounded MT Bold" panose="020F0704030504030204" pitchFamily="34" charset="0"/>
              </a:defRPr>
            </a:lvl1pPr>
          </a:lstStyle>
          <a:p>
            <a:r>
              <a:rPr lang="en-US" dirty="0"/>
              <a:t>Use For Title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28804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93244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695020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8030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94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92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279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849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05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2959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theme" Target="../theme/theme10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3.jpg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1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4.jpg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34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35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9" Type="http://schemas.openxmlformats.org/officeDocument/2006/relationships/image" Target="../media/image5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jp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1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9.jp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0.jp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1.jp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Arial Rounded Bold (headlines)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Arial Body for sub-heads and body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28804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1958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714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7" r:id="rId7"/>
    <p:sldLayoutId id="2147483658" r:id="rId8"/>
    <p:sldLayoutId id="2147483795" r:id="rId9"/>
    <p:sldLayoutId id="2147483796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accent1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Arial Rounded Bold (headlines)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Arial Body for sub-heads and body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5957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28804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014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667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rgbClr val="0063A6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rgbClr val="0063A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63A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63A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Arial Rounded Bold (headlines)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Arial Body for sub-heads and body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5957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28804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518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21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rgbClr val="0063A6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rgbClr val="0063A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63A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63A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78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042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Arial Rounded Bold (headlines)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Arial Body for sub-heads and body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135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63A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928361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39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9" r:id="rId3"/>
    <p:sldLayoutId id="2147483690" r:id="rId4"/>
    <p:sldLayoutId id="2147483691" r:id="rId5"/>
    <p:sldLayoutId id="2147483692" r:id="rId6"/>
    <p:sldLayoutId id="2147483693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rgbClr val="0063A6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rgbClr val="0063A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63A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63A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Arial Rounded Bold (headlines)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Arial Body for sub-heads and body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5962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209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94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>
              <a:lumMod val="65000"/>
              <a:lumOff val="35000"/>
            </a:schemeClr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dirty="0"/>
            </a:br>
            <a:r>
              <a:rPr lang="en-US" dirty="0"/>
              <a:t>Arial Rounded Bold (headlines)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Arial Body for sub-heads and body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5958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28804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963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rgbClr val="0063A6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rgbClr val="0063A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63A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63A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dirty="0"/>
            </a:br>
            <a:r>
              <a:rPr lang="en-US" dirty="0"/>
              <a:t>Arial Rounded Bold (headlines)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Arial Body for sub-heads and body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5958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28804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127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rgbClr val="0063A6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rgbClr val="0063A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63A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63A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Arial Rounded Bold (headlines)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Arial Body for sub-heads and body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5957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28804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679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663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rgbClr val="0063A6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rgbClr val="0063A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63A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63A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Arial Rounded Bold (headlines)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257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Arial Body for sub-heads and body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5957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28804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325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665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rgbClr val="0063A6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rgbClr val="0063A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63A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63A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Arial Rounded Bold (headlines)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Arial Body for sub-heads and body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5956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28804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51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695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rgbClr val="0063A6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rgbClr val="0063A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63A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63A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Arial Rounded Bold (headlines)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Arial Body for sub-heads and body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941" y="5775956"/>
            <a:ext cx="493059" cy="3718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0063A6"/>
                </a:solidFill>
              </a:defRPr>
            </a:lvl1pPr>
          </a:lstStyle>
          <a:p>
            <a:fld id="{5D5ACDC5-7D88-4043-A5E3-34CEDBAF33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28804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022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7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rgbClr val="0063A6"/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rgbClr val="0063A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63A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63A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63A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arlGlynn/MIMIC-III-Exploration" TargetMode="Externa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arlGlynn/MIMIC-III-Getting-Started" TargetMode="External"/><Relationship Id="rId2" Type="http://schemas.openxmlformats.org/officeDocument/2006/relationships/hyperlink" Target="https://mimic.physionet.org/gettingstarted/dbsetup/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mimic.physionet.org/tutorials/intro-to-mimic-iii/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views.rstudio.com/2017/06/08/what-is-the-tidyverse/" TargetMode="External"/><Relationship Id="rId2" Type="http://schemas.openxmlformats.org/officeDocument/2006/relationships/hyperlink" Target="https://vita.had.co.nz/papers/tidy-data.pdf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rmd4medicine.netlify.com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hyperlink" Target="https://mimic.physionet.org/tutorials/intro-to-mimic-iii/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arlGlynn/MIMIC-III-Exploration" TargetMode="Externa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hyperlink" Target="https://github.com/EarlGlynn/PhysioNet-Sepsis-Challenge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zenodo.org/record/1306527#.XYgY-yhKjYY" TargetMode="External"/><Relationship Id="rId2" Type="http://schemas.openxmlformats.org/officeDocument/2006/relationships/hyperlink" Target="https://www.ncbi.nlm.nih.gov/pubmed/31209213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hyperlink" Target="https://www.ncbi.nlm.nih.gov/pmc/articles/PMC5961809/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imic.physionet.org/" TargetMode="External"/><Relationship Id="rId2" Type="http://schemas.openxmlformats.org/officeDocument/2006/relationships/hyperlink" Target="https://physionet.org/content/mimiciii/1.4/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hyperlink" Target="https://github.com/MIT-LCP/mimic-code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hyperlink" Target="https://www.ncbi.nlm.nih.gov/pubmed/31430550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hyperlink" Target="https://www.ncbi.nlm.nih.gov/pubmed/31382703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7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hyperlink" Target="https://physionet.org/content/mimic-cxr/2.0.0/" TargetMode="External"/><Relationship Id="rId7" Type="http://schemas.openxmlformats.org/officeDocument/2006/relationships/image" Target="../media/image69.png"/><Relationship Id="rId2" Type="http://schemas.openxmlformats.org/officeDocument/2006/relationships/hyperlink" Target="https://archive.physionet.org/physiobank/database/mimic3wdb/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8.png"/><Relationship Id="rId5" Type="http://schemas.openxmlformats.org/officeDocument/2006/relationships/hyperlink" Target="https://drive.google.com/file/d/1XGxKEBniQUO_cSHm_B9IbdUZN91uiV-g/edit" TargetMode="External"/><Relationship Id="rId10" Type="http://schemas.openxmlformats.org/officeDocument/2006/relationships/hyperlink" Target="https://physionet.org/" TargetMode="External"/><Relationship Id="rId4" Type="http://schemas.openxmlformats.org/officeDocument/2006/relationships/hyperlink" Target="https://drive.google.com/drive/folders/1wJatrVW52xjZS4hUoHYflQoMd7x23tX5" TargetMode="External"/><Relationship Id="rId9" Type="http://schemas.openxmlformats.org/officeDocument/2006/relationships/image" Target="../media/image7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www.nature.com/articles/sdata201635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arlGlynn/MIMIC-III-Getting-Started" TargetMode="Externa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mimic.physionet.org/gettingstarted/access/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mimic.physionet.org/mimictables/patients/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it-lcp.github.io/mimic-schema-spy/tables/patients.html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MIMIC-III: </a:t>
            </a:r>
            <a:br>
              <a:rPr lang="en-US" sz="4000" dirty="0"/>
            </a:br>
            <a:r>
              <a:rPr lang="en-US" sz="4000" dirty="0"/>
              <a:t>A free publicly available</a:t>
            </a:r>
            <a:br>
              <a:rPr lang="en-US" sz="4000" dirty="0"/>
            </a:br>
            <a:r>
              <a:rPr lang="en-US" sz="4000" dirty="0"/>
              <a:t>EHR Database for Research</a:t>
            </a:r>
            <a:endParaRPr lang="en-US" sz="4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Earl F Glynn</a:t>
            </a:r>
          </a:p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Scientist</a:t>
            </a:r>
            <a:b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Research Informatics</a:t>
            </a:r>
            <a:b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KU Med </a:t>
            </a:r>
            <a:b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Frontier’s Informatics Meetup</a:t>
            </a:r>
            <a:b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2019-09-26</a:t>
            </a:r>
            <a:b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hlinkClick r:id="rId2"/>
              </a:rPr>
              <a:t>https://github.com/EarlGlynn/MIMIC-III-Exploration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552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Getting Started with MIMIC-III</a:t>
            </a:r>
            <a:br>
              <a:rPr lang="en-US" dirty="0"/>
            </a:br>
            <a:r>
              <a:rPr lang="en-US" dirty="0"/>
              <a:t>Loading Postgres Database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https://mimic.physionet.org/gettingstarted/dbsetup/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3"/>
              </a:rPr>
              <a:t>https://github.com/EarlGlynn/MIMIC-III-Getting-Started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00A13E-DDC1-487A-AFBB-367D9091DC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1615" y="3262629"/>
            <a:ext cx="3380410" cy="25051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410E4D-87FD-4340-86DA-9BEB082C500F}"/>
              </a:ext>
            </a:extLst>
          </p:cNvPr>
          <p:cNvSpPr txBox="1"/>
          <p:nvPr/>
        </p:nvSpPr>
        <p:spPr>
          <a:xfrm>
            <a:off x="6119977" y="3559734"/>
            <a:ext cx="52895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Quality Checks</a:t>
            </a:r>
          </a:p>
          <a:p>
            <a:r>
              <a:rPr lang="en-US" sz="2800" dirty="0" err="1"/>
              <a:t>count.fields</a:t>
            </a:r>
            <a:endParaRPr lang="en-US" sz="2800" dirty="0"/>
          </a:p>
          <a:p>
            <a:r>
              <a:rPr lang="en-US" sz="2800" dirty="0"/>
              <a:t>Loading </a:t>
            </a:r>
            <a:r>
              <a:rPr lang="en-US" sz="2800" dirty="0" err="1"/>
              <a:t>databse</a:t>
            </a:r>
            <a:endParaRPr lang="en-US" sz="2800" dirty="0"/>
          </a:p>
          <a:p>
            <a:r>
              <a:rPr lang="en-US" sz="2800" dirty="0"/>
              <a:t>SQL / R </a:t>
            </a:r>
            <a:r>
              <a:rPr lang="en-US" sz="2800" dirty="0" err="1"/>
              <a:t>dplyr</a:t>
            </a:r>
            <a:r>
              <a:rPr lang="en-US" sz="2800" dirty="0"/>
              <a:t> examples</a:t>
            </a:r>
            <a:br>
              <a:rPr lang="en-US" sz="2800" dirty="0"/>
            </a:br>
            <a:r>
              <a:rPr lang="en-US" sz="2800" dirty="0" err="1"/>
              <a:t>Jupyter</a:t>
            </a:r>
            <a:r>
              <a:rPr lang="en-US" sz="2800" dirty="0"/>
              <a:t> notebook example</a:t>
            </a:r>
          </a:p>
        </p:txBody>
      </p:sp>
    </p:spTree>
    <p:extLst>
      <p:ext uri="{BB962C8B-B14F-4D97-AF65-F5344CB8AC3E}">
        <p14:creationId xmlns:p14="http://schemas.microsoft.com/office/powerpoint/2010/main" val="2704140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Getting Started with MIMIC-III</a:t>
            </a:r>
            <a:br>
              <a:rPr lang="en-US" dirty="0"/>
            </a:br>
            <a:r>
              <a:rPr lang="en-US" dirty="0"/>
              <a:t>Loading Postgres Database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03CDBF-C740-4F89-B39D-25EFC79FF998}"/>
              </a:ext>
            </a:extLst>
          </p:cNvPr>
          <p:cNvSpPr txBox="1"/>
          <p:nvPr/>
        </p:nvSpPr>
        <p:spPr>
          <a:xfrm>
            <a:off x="838200" y="6184131"/>
            <a:ext cx="39901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020-Count-Lines-Fields-Records\MIMIC-III-Will-Files-Parse.nb.html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FBDA8EB-62A5-4902-A669-675BFE696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043" y="1486401"/>
            <a:ext cx="4857750" cy="46977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A070F4-86C0-49F5-B260-2CE70AE65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636" y="1849305"/>
            <a:ext cx="4754880" cy="43776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F5572F2-5125-479D-84CE-86B2FE81C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0" y="1467803"/>
            <a:ext cx="4800600" cy="44577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DB49C87-19F0-49FB-BDF8-B41CE5B60CA7}"/>
              </a:ext>
            </a:extLst>
          </p:cNvPr>
          <p:cNvSpPr/>
          <p:nvPr/>
        </p:nvSpPr>
        <p:spPr>
          <a:xfrm>
            <a:off x="6598920" y="3502900"/>
            <a:ext cx="4754879" cy="34043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59035C-25B5-4D7E-A3DA-5C00D7A1BBB5}"/>
              </a:ext>
            </a:extLst>
          </p:cNvPr>
          <p:cNvSpPr txBox="1"/>
          <p:nvPr/>
        </p:nvSpPr>
        <p:spPr>
          <a:xfrm>
            <a:off x="5067049" y="6239165"/>
            <a:ext cx="3288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counts include header records</a:t>
            </a:r>
          </a:p>
        </p:txBody>
      </p:sp>
    </p:spTree>
    <p:extLst>
      <p:ext uri="{BB962C8B-B14F-4D97-AF65-F5344CB8AC3E}">
        <p14:creationId xmlns:p14="http://schemas.microsoft.com/office/powerpoint/2010/main" val="4089857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Getting Started with MIMIC-III</a:t>
            </a:r>
            <a:br>
              <a:rPr lang="en-US" dirty="0"/>
            </a:br>
            <a:r>
              <a:rPr lang="en-US" dirty="0"/>
              <a:t>Loading Postgres Database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12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03CDBF-C740-4F89-B39D-25EFC79FF998}"/>
              </a:ext>
            </a:extLst>
          </p:cNvPr>
          <p:cNvSpPr txBox="1"/>
          <p:nvPr/>
        </p:nvSpPr>
        <p:spPr>
          <a:xfrm>
            <a:off x="838200" y="6184131"/>
            <a:ext cx="39901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020-Count-Lines-Fields-Records\MIMIC-III-Will-Files-Parse.nb.html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3C462F-23CB-460C-955B-AB2C7CE7877F}"/>
              </a:ext>
            </a:extLst>
          </p:cNvPr>
          <p:cNvSpPr txBox="1"/>
          <p:nvPr/>
        </p:nvSpPr>
        <p:spPr>
          <a:xfrm>
            <a:off x="838199" y="1471613"/>
            <a:ext cx="107489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Use Natural Language Processing with NOTEEVENTS</a:t>
            </a:r>
          </a:p>
          <a:p>
            <a:r>
              <a:rPr lang="en-US" dirty="0"/>
              <a:t>…</a:t>
            </a:r>
            <a:br>
              <a:rPr lang="en-US" dirty="0"/>
            </a:br>
            <a:r>
              <a:rPr lang="en-US" dirty="0"/>
              <a:t>HISTORY OF PRESENT ILLNESS:  This is an 81-year-old female</a:t>
            </a:r>
          </a:p>
          <a:p>
            <a:r>
              <a:rPr lang="en-US" dirty="0"/>
              <a:t>with a history of emphysema (not on home O2), who presents</a:t>
            </a:r>
          </a:p>
          <a:p>
            <a:r>
              <a:rPr lang="en-US" dirty="0"/>
              <a:t>with three days of shortness of breath thought by her primary</a:t>
            </a:r>
          </a:p>
          <a:p>
            <a:r>
              <a:rPr lang="en-US" dirty="0"/>
              <a:t>care doctor to be a COPD flare.  Two days prior to admission,</a:t>
            </a:r>
          </a:p>
          <a:p>
            <a:r>
              <a:rPr lang="en-US" dirty="0"/>
              <a:t>she was started on a prednisone taper and one day prior to</a:t>
            </a:r>
          </a:p>
          <a:p>
            <a:r>
              <a:rPr lang="en-US" dirty="0"/>
              <a:t>admission she required oxygen at home in order to maintain</a:t>
            </a:r>
          </a:p>
          <a:p>
            <a:r>
              <a:rPr lang="en-US" dirty="0"/>
              <a:t>oxygen saturation greater than 90%.  She has also been on</a:t>
            </a:r>
          </a:p>
          <a:p>
            <a:r>
              <a:rPr lang="en-US" dirty="0"/>
              <a:t>levofloxacin and nebulizers, and was not getting better, and</a:t>
            </a:r>
          </a:p>
          <a:p>
            <a:r>
              <a:rPr lang="en-US" dirty="0"/>
              <a:t>presented to the [**Hospital1 18**] Emergency Room.</a:t>
            </a:r>
          </a:p>
          <a:p>
            <a:endParaRPr lang="en-US" dirty="0"/>
          </a:p>
          <a:p>
            <a:r>
              <a:rPr lang="en-US" dirty="0"/>
              <a:t>In the [**Hospital3 **] Emergency Room, her oxygen saturation was</a:t>
            </a:r>
          </a:p>
          <a:p>
            <a:r>
              <a:rPr lang="en-US" dirty="0"/>
              <a:t>100% on CPAP.  She was not able to be weaned off of this</a:t>
            </a:r>
          </a:p>
          <a:p>
            <a:r>
              <a:rPr lang="en-US" dirty="0"/>
              <a:t>despite nebulizer treatment and </a:t>
            </a:r>
            <a:r>
              <a:rPr lang="en-US" dirty="0" err="1"/>
              <a:t>Solu</a:t>
            </a:r>
            <a:r>
              <a:rPr lang="en-US" dirty="0"/>
              <a:t>-Medrol 125 mg IV x2.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20549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Getting Started with MIMIC-III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Querying MIMIC-III with SQL or R </a:t>
            </a:r>
            <a:r>
              <a:rPr lang="en-US" dirty="0" err="1">
                <a:solidFill>
                  <a:srgbClr val="0070C0"/>
                </a:solidFill>
              </a:rPr>
              <a:t>dplyr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5897" y="1483739"/>
            <a:ext cx="8229600" cy="42671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Example 3.  Patient Numbers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8200" y="6116106"/>
            <a:ext cx="32496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hlinkClick r:id="rId2"/>
              </a:rPr>
              <a:t>https://mimic.physionet.org/tutorials/intro-to-mimic-iii/</a:t>
            </a:r>
            <a:endParaRPr lang="en-US" sz="1000" dirty="0"/>
          </a:p>
          <a:p>
            <a:r>
              <a:rPr lang="en-US" sz="1000" dirty="0"/>
              <a:t>050-Querying-MIMIC-III/Querying-MIMIC-III-SQL.html</a:t>
            </a:r>
          </a:p>
          <a:p>
            <a:r>
              <a:rPr lang="en-US" sz="1000" dirty="0"/>
              <a:t>050-Querying-MIMIC-III/Querying-MIMIC-III-dplyr.html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4C5B64-92DE-441C-9A7F-AD2F0857B6FA}"/>
              </a:ext>
            </a:extLst>
          </p:cNvPr>
          <p:cNvSpPr txBox="1"/>
          <p:nvPr/>
        </p:nvSpPr>
        <p:spPr>
          <a:xfrm>
            <a:off x="1620045" y="2057644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Querying-MIMIC-III-SQL.html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09C929-01C0-4DA5-98FA-B453969F1379}"/>
              </a:ext>
            </a:extLst>
          </p:cNvPr>
          <p:cNvSpPr txBox="1"/>
          <p:nvPr/>
        </p:nvSpPr>
        <p:spPr>
          <a:xfrm>
            <a:off x="7044903" y="2057644"/>
            <a:ext cx="3211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Querying-MIMIC-III-dplyr.html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6066-4E8B-482E-A56F-F55F1CC1D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42" y="2474570"/>
            <a:ext cx="5023485" cy="303466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5A2EF44-DAC7-4B48-9407-AC3D99B83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556" y="2480410"/>
            <a:ext cx="5100638" cy="3000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CBC48A8-4528-46BF-A4D1-FCD423D92C8C}"/>
              </a:ext>
            </a:extLst>
          </p:cNvPr>
          <p:cNvSpPr txBox="1"/>
          <p:nvPr/>
        </p:nvSpPr>
        <p:spPr>
          <a:xfrm>
            <a:off x="2463004" y="5528736"/>
            <a:ext cx="69609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Reproduced SQL examples, and showed utility of </a:t>
            </a:r>
            <a:r>
              <a:rPr lang="en-US" sz="1600" i="1" dirty="0" err="1"/>
              <a:t>dplyr</a:t>
            </a:r>
            <a:r>
              <a:rPr lang="en-US" sz="1600" dirty="0"/>
              <a:t> </a:t>
            </a:r>
            <a:r>
              <a:rPr lang="en-US" sz="1600" dirty="0" err="1"/>
              <a:t>tidyverse</a:t>
            </a:r>
            <a:r>
              <a:rPr lang="en-US" sz="1600" dirty="0"/>
              <a:t> approach.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B1320E-278E-463A-9AAF-9732222F7B33}"/>
              </a:ext>
            </a:extLst>
          </p:cNvPr>
          <p:cNvSpPr txBox="1"/>
          <p:nvPr/>
        </p:nvSpPr>
        <p:spPr>
          <a:xfrm>
            <a:off x="940308" y="1479849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RStudio Notebooks</a:t>
            </a:r>
          </a:p>
        </p:txBody>
      </p:sp>
    </p:spTree>
    <p:extLst>
      <p:ext uri="{BB962C8B-B14F-4D97-AF65-F5344CB8AC3E}">
        <p14:creationId xmlns:p14="http://schemas.microsoft.com/office/powerpoint/2010/main" val="3936064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Getting Started with MIMIC-III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Querying MIMIC-III with SQL or R </a:t>
            </a:r>
            <a:r>
              <a:rPr lang="en-US" dirty="0" err="1">
                <a:solidFill>
                  <a:srgbClr val="0070C0"/>
                </a:solidFill>
              </a:rPr>
              <a:t>dplyr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9255" y="1365310"/>
            <a:ext cx="8229600" cy="42671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Example 3.  Patient Numbers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971" y="2553913"/>
            <a:ext cx="4533900" cy="1619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2575" y="2975689"/>
            <a:ext cx="20292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SQL Chunk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589801" y="2975689"/>
            <a:ext cx="1960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R Chunk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0697" y="2199843"/>
            <a:ext cx="1457325" cy="228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8716" y="2975689"/>
            <a:ext cx="2828925" cy="9334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38200" y="6184131"/>
            <a:ext cx="32496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050-Querying-MIMIC-III/Querying-MIMIC-III-SQL.html</a:t>
            </a:r>
          </a:p>
          <a:p>
            <a:r>
              <a:rPr lang="en-US" sz="1000" dirty="0"/>
              <a:t>050-Querying-MIMIC-III/Querying-MIMIC-III-dplyr.html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0697" y="3017088"/>
            <a:ext cx="2428875" cy="1123950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5791200" y="2438400"/>
            <a:ext cx="0" cy="403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2E072ED-9CF0-41A0-B410-C23F74EE295C}"/>
              </a:ext>
            </a:extLst>
          </p:cNvPr>
          <p:cNvSpPr txBox="1"/>
          <p:nvPr/>
        </p:nvSpPr>
        <p:spPr>
          <a:xfrm>
            <a:off x="67111" y="1794881"/>
            <a:ext cx="2214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RStudio Notebooks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4C5B64-92DE-441C-9A7F-AD2F0857B6FA}"/>
              </a:ext>
            </a:extLst>
          </p:cNvPr>
          <p:cNvSpPr txBox="1"/>
          <p:nvPr/>
        </p:nvSpPr>
        <p:spPr>
          <a:xfrm>
            <a:off x="2172390" y="1790823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Querying-MIMIC-III-SQL.html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09C929-01C0-4DA5-98FA-B453969F1379}"/>
              </a:ext>
            </a:extLst>
          </p:cNvPr>
          <p:cNvSpPr txBox="1"/>
          <p:nvPr/>
        </p:nvSpPr>
        <p:spPr>
          <a:xfrm>
            <a:off x="6050697" y="1799675"/>
            <a:ext cx="3211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Querying-MIMIC-III-dplyr.html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CF5396-C4FF-43D7-9C45-1CFDB79F00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1863" y="3920021"/>
            <a:ext cx="3076014" cy="82272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8518918-2E00-45CE-9E79-182136187F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4971" y="4331384"/>
            <a:ext cx="1409700" cy="1104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D24641-32D5-4FA9-919E-BA91D00FA870}"/>
              </a:ext>
            </a:extLst>
          </p:cNvPr>
          <p:cNvSpPr txBox="1"/>
          <p:nvPr/>
        </p:nvSpPr>
        <p:spPr>
          <a:xfrm>
            <a:off x="8040428" y="4557650"/>
            <a:ext cx="3562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magrittr</a:t>
            </a:r>
            <a:r>
              <a:rPr lang="en-US" dirty="0"/>
              <a:t> “forward pipe” operators.  </a:t>
            </a:r>
          </a:p>
          <a:p>
            <a:endParaRPr lang="en-US" dirty="0"/>
          </a:p>
          <a:p>
            <a:r>
              <a:rPr lang="en-US" dirty="0"/>
              <a:t>Read as “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dirty="0"/>
              <a:t>”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682678B-C2F1-4AC8-9740-E097D14F7A9F}"/>
              </a:ext>
            </a:extLst>
          </p:cNvPr>
          <p:cNvCxnSpPr/>
          <p:nvPr/>
        </p:nvCxnSpPr>
        <p:spPr>
          <a:xfrm flipH="1" flipV="1">
            <a:off x="8395138" y="3823138"/>
            <a:ext cx="1213945" cy="7015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0346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Notes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pPr lvl="1"/>
            <a:r>
              <a:rPr lang="en-US" sz="3600" dirty="0">
                <a:solidFill>
                  <a:schemeClr val="tx1"/>
                </a:solidFill>
              </a:rPr>
              <a:t>Tidy Data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  <a:hlinkClick r:id="rId2"/>
              </a:rPr>
              <a:t>https://vita.had.co.nz/papers/tidy-data.pdf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endParaRPr lang="en-US" sz="2000" dirty="0">
              <a:solidFill>
                <a:schemeClr val="tx1"/>
              </a:solidFill>
            </a:endParaRPr>
          </a:p>
          <a:p>
            <a:pPr lvl="1"/>
            <a:r>
              <a:rPr lang="en-US" sz="3600" dirty="0" err="1">
                <a:solidFill>
                  <a:schemeClr val="tx1"/>
                </a:solidFill>
              </a:rPr>
              <a:t>Tidyverse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  <a:hlinkClick r:id="rId3"/>
              </a:rPr>
              <a:t>https://rviews.rstudio.com/2017/06/08/what-is-the-tidyverse/</a:t>
            </a:r>
            <a:br>
              <a:rPr lang="en-US" sz="2000" dirty="0">
                <a:solidFill>
                  <a:schemeClr val="tx1"/>
                </a:solidFill>
              </a:rPr>
            </a:br>
            <a:endParaRPr lang="en-US" sz="2000" dirty="0">
              <a:solidFill>
                <a:schemeClr val="tx1"/>
              </a:solidFill>
            </a:endParaRP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R Markdown for Medicine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  <a:hlinkClick r:id="rId4"/>
              </a:rPr>
              <a:t>https://rmd4medicine.netlify.com/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9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Getting Started with MIMIC-III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Querying MIMIC-III with SQL or R </a:t>
            </a:r>
            <a:r>
              <a:rPr lang="en-US" dirty="0" err="1">
                <a:solidFill>
                  <a:srgbClr val="0070C0"/>
                </a:solidFill>
              </a:rPr>
              <a:t>dplyr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409756"/>
            <a:ext cx="8229600" cy="56068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Tutorial.  Step 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56111" y="1970443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SQL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67606" y="1970443"/>
            <a:ext cx="9653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dplyr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802" y="2688774"/>
            <a:ext cx="4235334" cy="26452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3466" y="3046469"/>
            <a:ext cx="4125225" cy="2286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2569863"/>
            <a:ext cx="4229100" cy="3429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5105" y="5414801"/>
            <a:ext cx="3381375" cy="11620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7318" y="2417738"/>
            <a:ext cx="4099071" cy="194837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>
            <a:off x="6034088" y="4087550"/>
            <a:ext cx="36671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018099" y="406798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23653" y="376157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6163995"/>
            <a:ext cx="483658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hlinkClick r:id="rId7"/>
              </a:rPr>
              <a:t>https://mimic.physionet.org/tutorials/intro-to-mimic-iii/</a:t>
            </a:r>
            <a:endParaRPr lang="en-US" sz="1000" dirty="0"/>
          </a:p>
          <a:p>
            <a:r>
              <a:rPr lang="en-US" sz="1000" dirty="0"/>
              <a:t>050-Querying-MIMIC-III/Querying-MIMIC-III-Tutorial-Problem-SQL.html</a:t>
            </a:r>
          </a:p>
          <a:p>
            <a:r>
              <a:rPr lang="en-US" sz="1000" dirty="0"/>
              <a:t>050-Querying-MIMIC-III/Querying-MIMIC-III-Tutorial-Problem-Tidyverse-dplyr.html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6934200" y="4087550"/>
            <a:ext cx="27432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254204" y="5529111"/>
            <a:ext cx="50225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dbplyr</a:t>
            </a:r>
            <a:r>
              <a:rPr lang="en-US" i="1" dirty="0"/>
              <a:t> uses “lazy evaluation.”  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en-US" i="1" dirty="0"/>
              <a:t> forces </a:t>
            </a:r>
          </a:p>
          <a:p>
            <a:r>
              <a:rPr lang="en-US" i="1" dirty="0"/>
              <a:t>computation of database query.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5330286" y="4130906"/>
            <a:ext cx="1132476" cy="1495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621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Getting Started with MIMIC-III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Querying MIMIC-III with SQL or R </a:t>
            </a:r>
            <a:r>
              <a:rPr lang="en-US" dirty="0" err="1">
                <a:solidFill>
                  <a:srgbClr val="0070C0"/>
                </a:solidFill>
              </a:rPr>
              <a:t>dplyr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409756"/>
            <a:ext cx="8229600" cy="56068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Tutorial.  Step 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6218382"/>
            <a:ext cx="4836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050-Querying-MIMIC-III/Querying-MIMIC-III-Tutorial-Problem-SQL.html</a:t>
            </a:r>
          </a:p>
          <a:p>
            <a:r>
              <a:rPr lang="en-US" sz="1000" dirty="0"/>
              <a:t>050-Querying-MIMIC-III/Querying-MIMIC-III-Tutorial-Problem-Tidyverse-dplyr.html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414939B-14AB-44BE-B3CB-FAE1018C0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4438" y="1749278"/>
            <a:ext cx="5958804" cy="4469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4805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MIMIC-III Explorations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pPr lvl="1"/>
            <a:r>
              <a:rPr lang="en-US" sz="3600" dirty="0"/>
              <a:t>Patients Table</a:t>
            </a:r>
          </a:p>
          <a:p>
            <a:pPr lvl="1"/>
            <a:r>
              <a:rPr lang="en-US" sz="3600" dirty="0"/>
              <a:t>Diagnoses Tables</a:t>
            </a:r>
          </a:p>
          <a:p>
            <a:pPr lvl="1"/>
            <a:r>
              <a:rPr lang="en-US" sz="3600" dirty="0" err="1"/>
              <a:t>LabEvents</a:t>
            </a:r>
            <a:r>
              <a:rPr lang="en-US" sz="3600" dirty="0"/>
              <a:t> Table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18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07B10F-CAC7-491B-A1E0-3BEDCF5B4560}"/>
              </a:ext>
            </a:extLst>
          </p:cNvPr>
          <p:cNvSpPr txBox="1"/>
          <p:nvPr/>
        </p:nvSpPr>
        <p:spPr>
          <a:xfrm>
            <a:off x="755009" y="6300197"/>
            <a:ext cx="4133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https://github.com/EarlGlynn/MIMIC-III-Exploration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259602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MIMIC-III Explorations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Patients Table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6283484"/>
            <a:ext cx="165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patients/Patients.html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693" y="1676399"/>
            <a:ext cx="5048250" cy="41910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B1A3327-56FF-4DBB-9AED-8AC2EEEDE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8148" y="2512191"/>
            <a:ext cx="4676158" cy="20040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C14DE3-9179-4370-A3A3-109C4E070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148" y="4882362"/>
            <a:ext cx="2144243" cy="17924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3F0E3-36BB-4513-AFB2-8FBFC295BD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8148" y="613492"/>
            <a:ext cx="4676159" cy="153259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9A1EDB3-83A8-40DB-BE57-3F0F60174454}"/>
              </a:ext>
            </a:extLst>
          </p:cNvPr>
          <p:cNvSpPr txBox="1"/>
          <p:nvPr/>
        </p:nvSpPr>
        <p:spPr>
          <a:xfrm>
            <a:off x="4067304" y="1344732"/>
            <a:ext cx="2214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RStudio Notebook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2892CE-7748-4896-9C82-39DFEBF75A62}"/>
              </a:ext>
            </a:extLst>
          </p:cNvPr>
          <p:cNvSpPr txBox="1"/>
          <p:nvPr/>
        </p:nvSpPr>
        <p:spPr>
          <a:xfrm>
            <a:off x="1617711" y="5860512"/>
            <a:ext cx="3626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your own detailed data dictionary.</a:t>
            </a:r>
          </a:p>
        </p:txBody>
      </p:sp>
    </p:spTree>
    <p:extLst>
      <p:ext uri="{BB962C8B-B14F-4D97-AF65-F5344CB8AC3E}">
        <p14:creationId xmlns:p14="http://schemas.microsoft.com/office/powerpoint/2010/main" val="2855219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11375" cy="4351338"/>
          </a:xfrm>
        </p:spPr>
        <p:txBody>
          <a:bodyPr>
            <a:normAutofit/>
          </a:bodyPr>
          <a:lstStyle/>
          <a:p>
            <a:r>
              <a:rPr lang="en-US" sz="3600" dirty="0"/>
              <a:t>What is MIMIC-III?</a:t>
            </a:r>
          </a:p>
          <a:p>
            <a:r>
              <a:rPr lang="en-US" sz="3600" dirty="0"/>
              <a:t>MIMIC-III: Research and Education</a:t>
            </a:r>
          </a:p>
          <a:p>
            <a:r>
              <a:rPr lang="en-US" sz="3600" dirty="0"/>
              <a:t>Getting Started with MIMIC-III</a:t>
            </a:r>
          </a:p>
          <a:p>
            <a:r>
              <a:rPr lang="en-US" sz="3600" dirty="0"/>
              <a:t>MIMIC-III Explorations</a:t>
            </a:r>
          </a:p>
          <a:p>
            <a:r>
              <a:rPr lang="en-US" sz="3600" dirty="0"/>
              <a:t>Machine Learning Using MIMIC-III</a:t>
            </a:r>
          </a:p>
          <a:p>
            <a:r>
              <a:rPr lang="en-US" sz="3600" dirty="0"/>
              <a:t>Other </a:t>
            </a:r>
            <a:r>
              <a:rPr lang="en-US" sz="3600" dirty="0" err="1"/>
              <a:t>PhysioNet</a:t>
            </a:r>
            <a:r>
              <a:rPr lang="en-US" sz="3600" dirty="0"/>
              <a:t> Resources</a:t>
            </a:r>
          </a:p>
          <a:p>
            <a:r>
              <a:rPr lang="en-US" sz="3600" dirty="0"/>
              <a:t>Take Home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9751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MIMIC-III Explorations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Patients Table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378" y="1408674"/>
            <a:ext cx="4503223" cy="46877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1624300"/>
            <a:ext cx="4114800" cy="46416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600" y="1417639"/>
            <a:ext cx="3886200" cy="1872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354375"/>
            <a:ext cx="165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patients/Patients.html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801" y="6177202"/>
            <a:ext cx="4557027" cy="590842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1994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MIMIC-III Explorations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Summarize Diagnoses Counts:  Top 10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200" y="6354375"/>
            <a:ext cx="2262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diagnoses_icd</a:t>
            </a:r>
            <a:r>
              <a:rPr lang="en-US" sz="1200" dirty="0"/>
              <a:t>/Diagnoses.html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2831" y="1387821"/>
            <a:ext cx="6135921" cy="480647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BED8A3-688B-469B-A613-BAE9E5910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21" y="1468883"/>
            <a:ext cx="5121285" cy="392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5126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838200" y="6300197"/>
            <a:ext cx="2262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diagnoses_icd</a:t>
            </a:r>
            <a:r>
              <a:rPr lang="en-US" sz="1200" dirty="0"/>
              <a:t>/Diagnoses.html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491" y="1455092"/>
            <a:ext cx="5913671" cy="54029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MIMIC-III Explorations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Summarize Diagnoses by Age Intervals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906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MIMIC-III Explorations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Summarize Diagnoses by Age Intervals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200" y="6218817"/>
            <a:ext cx="40927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diagnoses_icd</a:t>
            </a:r>
            <a:r>
              <a:rPr lang="en-US" sz="1200" dirty="0"/>
              <a:t>/Diagnoses.html</a:t>
            </a:r>
            <a:br>
              <a:rPr lang="en-US" sz="1200" dirty="0"/>
            </a:br>
            <a:r>
              <a:rPr lang="en-US" sz="1200" dirty="0"/>
              <a:t>MIMIC-III-Diagnoses-Counts-by-Age-Intervals-Edited.xlsx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893" y="1441567"/>
            <a:ext cx="11592577" cy="440791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36270" y="5849485"/>
            <a:ext cx="5519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Can be a “shopping” list to identify research cohorts.</a:t>
            </a:r>
          </a:p>
        </p:txBody>
      </p:sp>
    </p:spTree>
    <p:extLst>
      <p:ext uri="{BB962C8B-B14F-4D97-AF65-F5344CB8AC3E}">
        <p14:creationId xmlns:p14="http://schemas.microsoft.com/office/powerpoint/2010/main" val="892353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MIMIC-III Explorations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 err="1">
                <a:solidFill>
                  <a:srgbClr val="0070C0"/>
                </a:solidFill>
              </a:rPr>
              <a:t>Labevents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6114279"/>
            <a:ext cx="1856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labevents</a:t>
            </a:r>
            <a:r>
              <a:rPr lang="en-US" sz="1200" dirty="0"/>
              <a:t>/</a:t>
            </a:r>
            <a:br>
              <a:rPr lang="en-US" sz="1200" dirty="0"/>
            </a:br>
            <a:r>
              <a:rPr lang="en-US" sz="1200" dirty="0"/>
              <a:t>labevents-FirstLook.html</a:t>
            </a:r>
            <a:br>
              <a:rPr lang="en-US" sz="1200" dirty="0"/>
            </a:br>
            <a:r>
              <a:rPr lang="en-US" sz="1200" dirty="0"/>
              <a:t>labevents.html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D980C79-7541-4870-B199-9BF25FEB9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27,854,055 lab values</a:t>
            </a:r>
          </a:p>
          <a:p>
            <a:r>
              <a:rPr lang="en-US" dirty="0"/>
              <a:t>3,100,249 with missing units</a:t>
            </a:r>
          </a:p>
          <a:p>
            <a:r>
              <a:rPr lang="en-US" dirty="0"/>
              <a:t>1,002,385 missing LOINC;</a:t>
            </a:r>
            <a:br>
              <a:rPr lang="en-US" dirty="0"/>
            </a:br>
            <a:r>
              <a:rPr lang="en-US" dirty="0"/>
              <a:t>some duplicate LOINCs</a:t>
            </a:r>
          </a:p>
          <a:p>
            <a:r>
              <a:rPr lang="en-US" dirty="0"/>
              <a:t>Needs cleanup for consistency</a:t>
            </a:r>
          </a:p>
          <a:p>
            <a:r>
              <a:rPr lang="en-US" dirty="0"/>
              <a:t>3 categories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870D65-004F-4CF3-BC3C-2CA849F32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214" y="681037"/>
            <a:ext cx="4486275" cy="518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EDC0C2-15E7-4CEF-89F4-4BB3504DD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031" y="4690617"/>
            <a:ext cx="3855756" cy="148634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29BE6C-CA4A-4A60-BBE9-255BFA628492}"/>
              </a:ext>
            </a:extLst>
          </p:cNvPr>
          <p:cNvCxnSpPr/>
          <p:nvPr/>
        </p:nvCxnSpPr>
        <p:spPr>
          <a:xfrm>
            <a:off x="4653023" y="4175023"/>
            <a:ext cx="2210764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1D5F430-51B2-46D7-805C-56EFB4BB5CB4}"/>
              </a:ext>
            </a:extLst>
          </p:cNvPr>
          <p:cNvSpPr txBox="1"/>
          <p:nvPr/>
        </p:nvSpPr>
        <p:spPr>
          <a:xfrm>
            <a:off x="7048982" y="2974694"/>
            <a:ext cx="18604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Used </a:t>
            </a:r>
          </a:p>
          <a:p>
            <a:r>
              <a:rPr lang="en-US" dirty="0"/>
              <a:t>“majority vote”</a:t>
            </a:r>
          </a:p>
          <a:p>
            <a:r>
              <a:rPr lang="en-US" dirty="0"/>
              <a:t>to resolve </a:t>
            </a:r>
          </a:p>
          <a:p>
            <a:r>
              <a:rPr lang="en-US" dirty="0"/>
              <a:t>case differences</a:t>
            </a:r>
          </a:p>
        </p:txBody>
      </p:sp>
    </p:spTree>
    <p:extLst>
      <p:ext uri="{BB962C8B-B14F-4D97-AF65-F5344CB8AC3E}">
        <p14:creationId xmlns:p14="http://schemas.microsoft.com/office/powerpoint/2010/main" val="32764265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MIMIC-III Explorations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 err="1">
                <a:solidFill>
                  <a:srgbClr val="0070C0"/>
                </a:solidFill>
              </a:rPr>
              <a:t>Labevents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6114279"/>
            <a:ext cx="2156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labevents</a:t>
            </a:r>
            <a:r>
              <a:rPr lang="en-US" sz="1200" dirty="0"/>
              <a:t>/</a:t>
            </a:r>
            <a:br>
              <a:rPr lang="en-US" sz="1200" dirty="0"/>
            </a:br>
            <a:r>
              <a:rPr lang="en-US" sz="1200" dirty="0"/>
              <a:t>labevents.html, Section 3.7.1</a:t>
            </a:r>
            <a:br>
              <a:rPr lang="en-US" sz="1200" dirty="0"/>
            </a:br>
            <a:r>
              <a:rPr lang="en-US" sz="1200" dirty="0"/>
              <a:t>Lab-Event-Item-Counts.xlsx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49A662-C671-482D-9215-F05FCFCA6180}"/>
              </a:ext>
            </a:extLst>
          </p:cNvPr>
          <p:cNvSpPr txBox="1"/>
          <p:nvPr/>
        </p:nvSpPr>
        <p:spPr>
          <a:xfrm>
            <a:off x="826348" y="1418008"/>
            <a:ext cx="18403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Top 20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2B07076-90BA-4444-B3B4-D9DA2B6DD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104" y="1575114"/>
            <a:ext cx="6864096" cy="42732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C26221-B99F-4B2A-BFDB-D0FD9E249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104" y="5968727"/>
            <a:ext cx="6906768" cy="2514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CC2646-5434-4377-B7BF-060EABCE3A3A}"/>
              </a:ext>
            </a:extLst>
          </p:cNvPr>
          <p:cNvSpPr txBox="1"/>
          <p:nvPr/>
        </p:nvSpPr>
        <p:spPr>
          <a:xfrm>
            <a:off x="2551065" y="566368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</p:spTree>
    <p:extLst>
      <p:ext uri="{BB962C8B-B14F-4D97-AF65-F5344CB8AC3E}">
        <p14:creationId xmlns:p14="http://schemas.microsoft.com/office/powerpoint/2010/main" val="35572886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MIMIC-III Explorations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 err="1">
                <a:solidFill>
                  <a:srgbClr val="0070C0"/>
                </a:solidFill>
              </a:rPr>
              <a:t>Labevents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6114279"/>
            <a:ext cx="4107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trike="sngStrike" dirty="0" err="1"/>
              <a:t>labevents</a:t>
            </a:r>
            <a:br>
              <a:rPr lang="en-US" sz="1200" strike="sngStrike" dirty="0"/>
            </a:br>
            <a:r>
              <a:rPr lang="en-US" sz="1200" dirty="0">
                <a:hlinkClick r:id="rId2"/>
              </a:rPr>
              <a:t>https://github.com/EarlGlynn/PhysioNet-Sepsis-Challenge</a:t>
            </a:r>
            <a:br>
              <a:rPr lang="en-US" sz="1200" dirty="0"/>
            </a:br>
            <a:r>
              <a:rPr lang="en-US" sz="1200" dirty="0"/>
              <a:t>030-Descriptive-Stats/LaboratoryValues-Stats.html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7BB0B78-C44F-4B36-9A8E-B516EF989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70331"/>
            <a:ext cx="5852202" cy="4389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7772EE0-83DD-48FB-BFA0-99310FA99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798" y="1470331"/>
            <a:ext cx="5875994" cy="4406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58578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11375" cy="4351338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What is MIMIC-III?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MIMIC-III: Research and Education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Getting Started with MIMIC-III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MIMIC-III Explorations</a:t>
            </a:r>
          </a:p>
          <a:p>
            <a:r>
              <a:rPr lang="en-US" sz="3600" dirty="0"/>
              <a:t>Machine Learning Using MIMIC-III</a:t>
            </a:r>
          </a:p>
          <a:p>
            <a:r>
              <a:rPr lang="en-US" sz="3600" dirty="0"/>
              <a:t>Other </a:t>
            </a:r>
            <a:r>
              <a:rPr lang="en-US" sz="3600" dirty="0" err="1"/>
              <a:t>PhysioNet</a:t>
            </a:r>
            <a:r>
              <a:rPr lang="en-US" sz="3600" dirty="0"/>
              <a:t> Resources</a:t>
            </a:r>
          </a:p>
          <a:p>
            <a:r>
              <a:rPr lang="en-US" sz="3600" dirty="0"/>
              <a:t>Take Home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929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Machine Learning with MIMIC-III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B96056-237F-4DFD-8E48-3B9BC0F54DC9}"/>
              </a:ext>
            </a:extLst>
          </p:cNvPr>
          <p:cNvSpPr txBox="1"/>
          <p:nvPr/>
        </p:nvSpPr>
        <p:spPr>
          <a:xfrm>
            <a:off x="838199" y="6254179"/>
            <a:ext cx="4260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https://www.ncbi.nlm.nih.gov/pubmed/31209213</a:t>
            </a:r>
            <a:r>
              <a:rPr lang="en-US" sz="1200" dirty="0"/>
              <a:t>, June 2019</a:t>
            </a:r>
            <a:br>
              <a:rPr lang="en-US" sz="1200" dirty="0"/>
            </a:br>
            <a:r>
              <a:rPr lang="en-US" sz="1200" dirty="0"/>
              <a:t>Code:  </a:t>
            </a:r>
            <a:r>
              <a:rPr lang="en-US" sz="1200" dirty="0">
                <a:hlinkClick r:id="rId3"/>
              </a:rPr>
              <a:t>https://zenodo.org/record/1306527#.XYgY-yhKjYY</a:t>
            </a:r>
            <a:endParaRPr lang="en-US" sz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867F06-B9DD-46CE-B536-7E14F7C73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5768" y="1237640"/>
            <a:ext cx="8367849" cy="492649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409370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Machine Learning with MIMIC-III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B96056-237F-4DFD-8E48-3B9BC0F54DC9}"/>
              </a:ext>
            </a:extLst>
          </p:cNvPr>
          <p:cNvSpPr txBox="1"/>
          <p:nvPr/>
        </p:nvSpPr>
        <p:spPr>
          <a:xfrm>
            <a:off x="698350" y="6153525"/>
            <a:ext cx="4927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https://www.ncbi.nlm.nih.gov/pmc/articles/PMC5961809/</a:t>
            </a:r>
            <a:r>
              <a:rPr lang="en-US" sz="1200" dirty="0"/>
              <a:t>, May 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BBCB25-C3CA-4488-81A9-9CD0DF672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88" y="1974476"/>
            <a:ext cx="6719515" cy="27481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85D263-A6FF-43D3-B53C-B70496D58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0849" y="2283647"/>
            <a:ext cx="5351151" cy="24389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7A4659-BAD7-496E-B187-3581EF5C6C08}"/>
              </a:ext>
            </a:extLst>
          </p:cNvPr>
          <p:cNvSpPr txBox="1"/>
          <p:nvPr/>
        </p:nvSpPr>
        <p:spPr>
          <a:xfrm>
            <a:off x="344525" y="5006395"/>
            <a:ext cx="599209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study explored the feasibility to uncover patterns in the use of supplements, </a:t>
            </a:r>
          </a:p>
          <a:p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focusing on vitamin use among patients diagnosed with mental illness </a:t>
            </a:r>
          </a:p>
          <a:p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within patient records from the MIMIC-III database.. </a:t>
            </a:r>
          </a:p>
        </p:txBody>
      </p:sp>
    </p:spTree>
    <p:extLst>
      <p:ext uri="{BB962C8B-B14F-4D97-AF65-F5344CB8AC3E}">
        <p14:creationId xmlns:p14="http://schemas.microsoft.com/office/powerpoint/2010/main" val="4165572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MIMIC-III?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32451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https://physionet.org/content/mimiciii/1.4/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https://mimic.physionet.org/</a:t>
            </a:r>
            <a:br>
              <a:rPr lang="en-US" dirty="0"/>
            </a:br>
            <a:r>
              <a:rPr lang="en-US" dirty="0">
                <a:hlinkClick r:id="rId4"/>
              </a:rPr>
              <a:t>https://github.com/MIT-LCP/mimic-code</a:t>
            </a:r>
            <a:br>
              <a:rPr lang="en-US" dirty="0">
                <a:hlinkClick r:id="rId2"/>
              </a:rPr>
            </a:b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565D02-7512-4762-9DC8-79DA8673DA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0457" y="3217065"/>
            <a:ext cx="5438153" cy="24571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2A3D5E-9D27-4949-90F0-023F365BB9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6357" y="3429000"/>
            <a:ext cx="4540536" cy="15248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E737B7-A69D-4C70-AB1F-F6641E8697C8}"/>
              </a:ext>
            </a:extLst>
          </p:cNvPr>
          <p:cNvSpPr txBox="1"/>
          <p:nvPr/>
        </p:nvSpPr>
        <p:spPr>
          <a:xfrm>
            <a:off x="1029286" y="5000073"/>
            <a:ext cx="45406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PhysioNet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repository of freely-available</a:t>
            </a:r>
            <a:b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medical research data, managed by the </a:t>
            </a:r>
            <a:b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 Laboratory for Computational Physiology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3A6079-F5C2-4915-8803-E8C5F6B995C7}"/>
              </a:ext>
            </a:extLst>
          </p:cNvPr>
          <p:cNvSpPr txBox="1"/>
          <p:nvPr/>
        </p:nvSpPr>
        <p:spPr>
          <a:xfrm>
            <a:off x="3160577" y="6282901"/>
            <a:ext cx="5679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MIMIC = Medical Information Mart for Intensive Care</a:t>
            </a:r>
          </a:p>
        </p:txBody>
      </p:sp>
    </p:spTree>
    <p:extLst>
      <p:ext uri="{BB962C8B-B14F-4D97-AF65-F5344CB8AC3E}">
        <p14:creationId xmlns:p14="http://schemas.microsoft.com/office/powerpoint/2010/main" val="22281053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Machine Learning with MIMIC-III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A5CF81-41AA-43C9-B184-443A3B855141}"/>
              </a:ext>
            </a:extLst>
          </p:cNvPr>
          <p:cNvSpPr txBox="1"/>
          <p:nvPr/>
        </p:nvSpPr>
        <p:spPr>
          <a:xfrm>
            <a:off x="838200" y="6254179"/>
            <a:ext cx="3784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https://www.ncbi.nlm.nih.gov/pubmed/31430550</a:t>
            </a:r>
            <a:br>
              <a:rPr lang="en-US" sz="1200" dirty="0"/>
            </a:br>
            <a:r>
              <a:rPr lang="en-US" sz="1200" dirty="0"/>
              <a:t>August 2019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1C93A9-01F8-4AB2-88D5-1D3F6EBE3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547" y="1522128"/>
            <a:ext cx="6900905" cy="2642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35531C-184C-4EC9-A71F-6EC34ABE7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3692" y="4343975"/>
            <a:ext cx="8567956" cy="173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5977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Machine Learning with MIMIC-III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B96056-237F-4DFD-8E48-3B9BC0F54DC9}"/>
              </a:ext>
            </a:extLst>
          </p:cNvPr>
          <p:cNvSpPr txBox="1"/>
          <p:nvPr/>
        </p:nvSpPr>
        <p:spPr>
          <a:xfrm>
            <a:off x="838199" y="6254179"/>
            <a:ext cx="47880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https://www.ncbi.nlm.nih.gov/pubmed/31382703</a:t>
            </a:r>
            <a:r>
              <a:rPr lang="en-US" sz="1200" dirty="0"/>
              <a:t>, August 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AD5CB-ABF6-4BD9-A217-EAE1A7B2A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37" y="1832498"/>
            <a:ext cx="7011664" cy="319300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5BB918-6A72-4AEF-B439-BC9D5E83D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2108" y="1976043"/>
            <a:ext cx="4349155" cy="31930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16322D-0FA7-4DFD-BCD0-176F0FF8CF28}"/>
              </a:ext>
            </a:extLst>
          </p:cNvPr>
          <p:cNvSpPr txBox="1"/>
          <p:nvPr/>
        </p:nvSpPr>
        <p:spPr>
          <a:xfrm>
            <a:off x="290737" y="5167312"/>
            <a:ext cx="64983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analyzed the MIMIC III database for high-quality PPG and arterial BP waveforms, </a:t>
            </a:r>
            <a:b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resulting in over 700 h of signals after preprocessing, belonging to 510 subjects. </a:t>
            </a:r>
          </a:p>
        </p:txBody>
      </p:sp>
    </p:spTree>
    <p:extLst>
      <p:ext uri="{BB962C8B-B14F-4D97-AF65-F5344CB8AC3E}">
        <p14:creationId xmlns:p14="http://schemas.microsoft.com/office/powerpoint/2010/main" val="26673093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</a:t>
            </a:r>
            <a:r>
              <a:rPr lang="en-US" dirty="0" err="1"/>
              <a:t>PhysioNet</a:t>
            </a:r>
            <a:r>
              <a:rPr lang="en-US" dirty="0"/>
              <a:t> Resources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13186" y="1825625"/>
            <a:ext cx="5406614" cy="4351338"/>
          </a:xfrm>
        </p:spPr>
        <p:txBody>
          <a:bodyPr/>
          <a:lstStyle/>
          <a:p>
            <a:r>
              <a:rPr lang="en-US" dirty="0"/>
              <a:t>MIMIC-III Waveform Database</a:t>
            </a:r>
            <a:br>
              <a:rPr lang="en-US" dirty="0"/>
            </a:br>
            <a:r>
              <a:rPr lang="en-US" sz="1600" dirty="0">
                <a:hlinkClick r:id="rId2"/>
              </a:rPr>
              <a:t>https://archive.physionet.org/physiobank/database/mimic3wdb/</a:t>
            </a:r>
            <a:br>
              <a:rPr lang="en-US" sz="1600" dirty="0"/>
            </a:br>
            <a:endParaRPr lang="en-US" sz="1600" dirty="0"/>
          </a:p>
          <a:p>
            <a:r>
              <a:rPr lang="en-US" dirty="0"/>
              <a:t>MIMIC Chest X-Ray Database</a:t>
            </a:r>
            <a:br>
              <a:rPr lang="en-US" dirty="0"/>
            </a:br>
            <a:r>
              <a:rPr lang="en-US" sz="2000" dirty="0">
                <a:hlinkClick r:id="rId3"/>
              </a:rPr>
              <a:t>https://physionet.org/content/mimic-cxr/2.0.0/</a:t>
            </a:r>
            <a:br>
              <a:rPr lang="en-US" sz="2000" dirty="0"/>
            </a:br>
            <a:br>
              <a:rPr lang="en-US" sz="2000" dirty="0"/>
            </a:br>
            <a:endParaRPr lang="en-US" sz="2000" dirty="0"/>
          </a:p>
          <a:p>
            <a:r>
              <a:rPr lang="en-US" dirty="0"/>
              <a:t>2019 </a:t>
            </a:r>
            <a:r>
              <a:rPr lang="en-US" dirty="0" err="1"/>
              <a:t>PhysioNet</a:t>
            </a:r>
            <a:r>
              <a:rPr lang="en-US" dirty="0"/>
              <a:t> Challenge</a:t>
            </a:r>
            <a:br>
              <a:rPr lang="en-US" dirty="0"/>
            </a:br>
            <a:r>
              <a:rPr lang="en-US" sz="2000" dirty="0">
                <a:hlinkClick r:id="rId4"/>
              </a:rPr>
              <a:t>Slides/Posters</a:t>
            </a:r>
            <a:br>
              <a:rPr lang="en-US" sz="2000" dirty="0"/>
            </a:br>
            <a:br>
              <a:rPr lang="en-US" sz="2000" dirty="0"/>
            </a:br>
            <a:r>
              <a:rPr lang="en-US" sz="1100" dirty="0"/>
              <a:t>Reyna MA, Josef C, Jeter R, Shashikumar SP, M. Brandon Westover MB, </a:t>
            </a:r>
            <a:r>
              <a:rPr lang="en-US" sz="1100" dirty="0" err="1"/>
              <a:t>Nemati</a:t>
            </a:r>
            <a:r>
              <a:rPr lang="en-US" sz="1100" dirty="0"/>
              <a:t> S, Clifford GD, Sharma A. </a:t>
            </a:r>
            <a:r>
              <a:rPr lang="en-US" sz="1100" dirty="0">
                <a:hlinkClick r:id="rId5"/>
              </a:rPr>
              <a:t>Early prediction of sepsis from clinical data: the </a:t>
            </a:r>
            <a:r>
              <a:rPr lang="en-US" sz="1100" dirty="0" err="1">
                <a:hlinkClick r:id="rId5"/>
              </a:rPr>
              <a:t>PhysioNet</a:t>
            </a:r>
            <a:r>
              <a:rPr lang="en-US" sz="1100" dirty="0">
                <a:hlinkClick r:id="rId5"/>
              </a:rPr>
              <a:t>/Computing in Cardiology Challenge 2019</a:t>
            </a:r>
            <a:r>
              <a:rPr lang="en-US" sz="1100" dirty="0"/>
              <a:t>. Critical Care Medicine, in press.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</a:t>
            </a:r>
            <a:br>
              <a:rPr lang="en-US" sz="1100" dirty="0"/>
            </a:br>
            <a:br>
              <a:rPr lang="en-US" sz="1100" dirty="0"/>
            </a:br>
            <a:endParaRPr lang="en-US" sz="11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32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86D4FF-0683-4679-86F0-E0518E06F8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1690688"/>
            <a:ext cx="4000500" cy="2766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285AE2-D23A-46EC-BB2F-2571D3B28C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2868" y="2018303"/>
            <a:ext cx="3519488" cy="6820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837498-4A01-4DC0-BBE0-F0BA1A62B9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3116209"/>
            <a:ext cx="2770789" cy="15683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B74EE4-5AED-4FC7-A209-02FD6CFDE2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0" y="5044989"/>
            <a:ext cx="3631028" cy="131294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19111D1-9AB2-497A-B99B-3B10785CFBE2}"/>
              </a:ext>
            </a:extLst>
          </p:cNvPr>
          <p:cNvSpPr txBox="1"/>
          <p:nvPr/>
        </p:nvSpPr>
        <p:spPr>
          <a:xfrm>
            <a:off x="838200" y="1388825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10"/>
              </a:rPr>
              <a:t>https://physionet.org/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9347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Home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sz="3600" dirty="0"/>
              <a:t>MIMIC-III is a great EHR data source for research projects and data science experiments, including  predictive analytics projects.</a:t>
            </a:r>
            <a:br>
              <a:rPr lang="en-US" sz="3600" dirty="0"/>
            </a:br>
            <a:endParaRPr lang="en-US" sz="3600" dirty="0"/>
          </a:p>
          <a:p>
            <a:r>
              <a:rPr lang="en-US" sz="3600" dirty="0"/>
              <a:t>Will MIMIC-III be updated in 2019?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140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F24D7D-C583-4F63-8A6F-B77D5BF65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34</a:t>
            </a:fld>
            <a:endParaRPr lang="en-US"/>
          </a:p>
        </p:txBody>
      </p:sp>
      <p:pic>
        <p:nvPicPr>
          <p:cNvPr id="5" name="Content Placeholder 4" descr="https://pbs.twimg.com/media/DkZpzGyVAAAQ0HT.jpg:large">
            <a:extLst>
              <a:ext uri="{FF2B5EF4-FFF2-40B4-BE49-F238E27FC236}">
                <a16:creationId xmlns:a16="http://schemas.microsoft.com/office/drawing/2014/main" id="{A34EC810-AABC-42ED-93F5-31B5BDA726C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173873"/>
            <a:ext cx="105156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3478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MIMIC-III?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52350"/>
            <a:ext cx="10324514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https://www.nature.com/articles/sdata201635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99AFA1-5B8C-4FF6-9824-69272D4CA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172" y="2004162"/>
            <a:ext cx="6261656" cy="32477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BCBB5C-7B9A-44FE-B76B-026977F24CE9}"/>
              </a:ext>
            </a:extLst>
          </p:cNvPr>
          <p:cNvSpPr txBox="1"/>
          <p:nvPr/>
        </p:nvSpPr>
        <p:spPr>
          <a:xfrm>
            <a:off x="2236834" y="5512862"/>
            <a:ext cx="77183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“MIMIC-III integrates deidentified, comprehensive clinical data of patients</a:t>
            </a:r>
          </a:p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admitted to the Beth Israel Deaconess Medical Center in Boston, Massachusetts, </a:t>
            </a:r>
            <a:b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makes it widely accessible to researchers Internationally under a data use agreement.”</a:t>
            </a:r>
          </a:p>
        </p:txBody>
      </p:sp>
    </p:spTree>
    <p:extLst>
      <p:ext uri="{BB962C8B-B14F-4D97-AF65-F5344CB8AC3E}">
        <p14:creationId xmlns:p14="http://schemas.microsoft.com/office/powerpoint/2010/main" val="3325626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MIMIC-III:  Research and Education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684434" cy="4351338"/>
          </a:xfrm>
        </p:spPr>
        <p:txBody>
          <a:bodyPr>
            <a:normAutofit/>
          </a:bodyPr>
          <a:lstStyle/>
          <a:p>
            <a:r>
              <a:rPr lang="en-US" sz="3600" dirty="0"/>
              <a:t>MIMIC-III supports applications including academic and industrial research, quality improvement initiatives, and higher education coursework.</a:t>
            </a:r>
          </a:p>
          <a:p>
            <a:r>
              <a:rPr lang="en-US" sz="3600" dirty="0"/>
              <a:t>MIMIC-III is great data source for data science experiments, including predictive analytics.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075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with MIMIC-III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pPr lvl="1"/>
            <a:r>
              <a:rPr lang="en-US" sz="3600" dirty="0"/>
              <a:t>Training Requirements</a:t>
            </a:r>
          </a:p>
          <a:p>
            <a:pPr lvl="1"/>
            <a:r>
              <a:rPr lang="en-US" sz="3600" dirty="0"/>
              <a:t>Online Resources</a:t>
            </a:r>
          </a:p>
          <a:p>
            <a:pPr lvl="1"/>
            <a:r>
              <a:rPr lang="en-US" sz="3600" dirty="0"/>
              <a:t>Loading Postgres Database</a:t>
            </a:r>
          </a:p>
          <a:p>
            <a:pPr lvl="1"/>
            <a:r>
              <a:rPr lang="en-US" sz="3600" dirty="0"/>
              <a:t>Querying MIMIC-III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45B55A-6D4D-4F15-8AA7-3338549EDD8C}"/>
              </a:ext>
            </a:extLst>
          </p:cNvPr>
          <p:cNvSpPr txBox="1"/>
          <p:nvPr/>
        </p:nvSpPr>
        <p:spPr>
          <a:xfrm>
            <a:off x="755008" y="6300197"/>
            <a:ext cx="39201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https://github.com/EarlGlynn/MIMIC-III-Getting-Started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66245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Getting Started with MIMIC-III</a:t>
            </a:r>
            <a:br>
              <a:rPr lang="en-US" dirty="0"/>
            </a:br>
            <a:r>
              <a:rPr lang="en-US" dirty="0"/>
              <a:t>Training Requirements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901504" y="1577023"/>
            <a:ext cx="10515599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https://mimic.physionet.org/gettingstarted/access/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6FCA26-706B-4807-9980-26E0CB1F1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7517" y="2056070"/>
            <a:ext cx="4336966" cy="24645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A4E59E-1973-439B-BB1A-0BC54A9B3A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0878" y="5111592"/>
            <a:ext cx="5276850" cy="16335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7D8233-F1FA-49D1-9CDC-A556CA0E8E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5503" y="4772038"/>
            <a:ext cx="7467600" cy="29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253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Getting Started with MIMIC-III</a:t>
            </a:r>
            <a:br>
              <a:rPr lang="en-US" sz="2000" dirty="0"/>
            </a:br>
            <a:r>
              <a:rPr lang="en-US" dirty="0"/>
              <a:t>Online Resource:  Data Dictionary</a:t>
            </a:r>
            <a:br>
              <a:rPr lang="en-US" sz="2000" dirty="0"/>
            </a:b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5009" y="6300197"/>
            <a:ext cx="350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https://mimic.physionet.org/mimictables/patients/</a:t>
            </a:r>
            <a:r>
              <a:rPr lang="en-US" sz="1200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837" y="1307097"/>
            <a:ext cx="6372326" cy="45624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64647" y="5911285"/>
            <a:ext cx="426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Date-of-Birth ranges from 1800 to 2201!</a:t>
            </a:r>
          </a:p>
        </p:txBody>
      </p:sp>
    </p:spTree>
    <p:extLst>
      <p:ext uri="{BB962C8B-B14F-4D97-AF65-F5344CB8AC3E}">
        <p14:creationId xmlns:p14="http://schemas.microsoft.com/office/powerpoint/2010/main" val="3627322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Getting Started with MIMIC-III</a:t>
            </a:r>
            <a:br>
              <a:rPr lang="en-US" dirty="0"/>
            </a:br>
            <a:r>
              <a:rPr lang="en-US" dirty="0"/>
              <a:t>Online Resource:  Database Schema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24E3C-FDF6-4E15-9AF6-482FE41B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ACDC5-7D88-4043-A5E3-34CEDBAF337A}" type="slidenum">
              <a:rPr lang="en-US" smtClean="0"/>
              <a:t>9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9359A63-6AB2-408E-94E6-2BEDD3AE9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466" y="1484852"/>
            <a:ext cx="4326022" cy="47178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6A885EB-382D-43B9-8D3C-C787DA14A5C6}"/>
              </a:ext>
            </a:extLst>
          </p:cNvPr>
          <p:cNvSpPr txBox="1"/>
          <p:nvPr/>
        </p:nvSpPr>
        <p:spPr>
          <a:xfrm>
            <a:off x="755008" y="6300197"/>
            <a:ext cx="5813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3"/>
              </a:rPr>
              <a:t>https://mit-lcp.github.io/mimic-schema-spy/tables/patients.html</a:t>
            </a:r>
            <a:r>
              <a:rPr lang="en-US" sz="12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568491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M Brand Templat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3A6"/>
      </a:accent1>
      <a:accent2>
        <a:srgbClr val="AB4398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6_Office Theme">
  <a:themeElements>
    <a:clrScheme name="CM Brand Templat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3A6"/>
      </a:accent1>
      <a:accent2>
        <a:srgbClr val="AB4398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6_Office Theme">
  <a:themeElements>
    <a:clrScheme name="CM Brand Templat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3A6"/>
      </a:accent1>
      <a:accent2>
        <a:srgbClr val="AB4398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0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1306</TotalTime>
  <Words>790</Words>
  <Application>Microsoft Office PowerPoint</Application>
  <PresentationFormat>Widescreen</PresentationFormat>
  <Paragraphs>199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13</vt:i4>
      </vt:variant>
      <vt:variant>
        <vt:lpstr>Slide Titles</vt:lpstr>
      </vt:variant>
      <vt:variant>
        <vt:i4>34</vt:i4>
      </vt:variant>
    </vt:vector>
  </HeadingPairs>
  <TitlesOfParts>
    <vt:vector size="52" baseType="lpstr">
      <vt:lpstr>Arial</vt:lpstr>
      <vt:lpstr>Arial Rounded MT Bold</vt:lpstr>
      <vt:lpstr>Calibri</vt:lpstr>
      <vt:lpstr>Courier New</vt:lpstr>
      <vt:lpstr>Times New Roman</vt:lpstr>
      <vt:lpstr>Office Theme</vt:lpstr>
      <vt:lpstr>10_Office Theme</vt:lpstr>
      <vt:lpstr>7_Office Theme</vt:lpstr>
      <vt:lpstr>11_Office Theme</vt:lpstr>
      <vt:lpstr>12_Office Theme</vt:lpstr>
      <vt:lpstr>2_Office Theme</vt:lpstr>
      <vt:lpstr>3_Office Theme</vt:lpstr>
      <vt:lpstr>4_Office Theme</vt:lpstr>
      <vt:lpstr>14_Office Theme</vt:lpstr>
      <vt:lpstr>6_Office Theme</vt:lpstr>
      <vt:lpstr>16_Office Theme</vt:lpstr>
      <vt:lpstr>5_Office Theme</vt:lpstr>
      <vt:lpstr>8_Office Theme</vt:lpstr>
      <vt:lpstr>MIMIC-III:  A free publicly available EHR Database for Research</vt:lpstr>
      <vt:lpstr>Outline</vt:lpstr>
      <vt:lpstr>What is MIMIC-III?</vt:lpstr>
      <vt:lpstr>What is MIMIC-III?</vt:lpstr>
      <vt:lpstr>MIMIC-III:  Research and Education</vt:lpstr>
      <vt:lpstr>Getting Started with MIMIC-III</vt:lpstr>
      <vt:lpstr>Getting Started with MIMIC-III Training Requirements</vt:lpstr>
      <vt:lpstr>Getting Started with MIMIC-III Online Resource:  Data Dictionary </vt:lpstr>
      <vt:lpstr>Getting Started with MIMIC-III Online Resource:  Database Schema</vt:lpstr>
      <vt:lpstr>Getting Started with MIMIC-III Loading Postgres Database</vt:lpstr>
      <vt:lpstr>Getting Started with MIMIC-III Loading Postgres Database</vt:lpstr>
      <vt:lpstr>Getting Started with MIMIC-III Loading Postgres Database</vt:lpstr>
      <vt:lpstr>Getting Started with MIMIC-III Querying MIMIC-III with SQL or R dplyr</vt:lpstr>
      <vt:lpstr>Getting Started with MIMIC-III Querying MIMIC-III with SQL or R dplyr</vt:lpstr>
      <vt:lpstr>Notes</vt:lpstr>
      <vt:lpstr>Getting Started with MIMIC-III Querying MIMIC-III with SQL or R dplyr</vt:lpstr>
      <vt:lpstr>Getting Started with MIMIC-III Querying MIMIC-III with SQL or R dplyr</vt:lpstr>
      <vt:lpstr>MIMIC-III Explorations</vt:lpstr>
      <vt:lpstr>MIMIC-III Explorations Patients Table</vt:lpstr>
      <vt:lpstr>MIMIC-III Explorations Patients Table</vt:lpstr>
      <vt:lpstr>MIMIC-III Explorations Summarize Diagnoses Counts:  Top 10</vt:lpstr>
      <vt:lpstr>MIMIC-III Explorations Summarize Diagnoses by Age Intervals</vt:lpstr>
      <vt:lpstr>MIMIC-III Explorations Summarize Diagnoses by Age Intervals</vt:lpstr>
      <vt:lpstr>MIMIC-III Explorations Labevents</vt:lpstr>
      <vt:lpstr>MIMIC-III Explorations Labevents</vt:lpstr>
      <vt:lpstr>MIMIC-III Explorations Labevents</vt:lpstr>
      <vt:lpstr>Outline</vt:lpstr>
      <vt:lpstr>Machine Learning with MIMIC-III</vt:lpstr>
      <vt:lpstr>Machine Learning with MIMIC-III</vt:lpstr>
      <vt:lpstr>Machine Learning with MIMIC-III</vt:lpstr>
      <vt:lpstr>Machine Learning with MIMIC-III</vt:lpstr>
      <vt:lpstr>Other PhysioNet Resources</vt:lpstr>
      <vt:lpstr>Take Home</vt:lpstr>
      <vt:lpstr>PowerPoint Presentation</vt:lpstr>
    </vt:vector>
  </TitlesOfParts>
  <Company>CMH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Holland, Gerald, J</dc:creator>
  <cp:lastModifiedBy>Glynn, Earl, F</cp:lastModifiedBy>
  <cp:revision>131</cp:revision>
  <dcterms:created xsi:type="dcterms:W3CDTF">2018-11-27T16:30:59Z</dcterms:created>
  <dcterms:modified xsi:type="dcterms:W3CDTF">2019-09-25T19:24:38Z</dcterms:modified>
</cp:coreProperties>
</file>

<file path=docProps/thumbnail.jpeg>
</file>